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72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70" r:id="rId24"/>
    <p:sldId id="269" r:id="rId25"/>
    <p:sldId id="268" r:id="rId26"/>
    <p:sldId id="271" r:id="rId27"/>
    <p:sldId id="275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tNEfZgko+UwqkSl9Uq6yAw==" hashData="VcMoU9k+HBsb5/Ow/LulxpTvOwk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71DA-8670-4120-98D4-297A954BF5DD}" type="datetimeFigureOut">
              <a:rPr lang="tr-TR" smtClean="0"/>
              <a:t>19.11.2013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99C6-6A55-4AE5-BFC4-C6C85567A70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5067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71DA-8670-4120-98D4-297A954BF5DD}" type="datetimeFigureOut">
              <a:rPr lang="tr-TR" smtClean="0"/>
              <a:t>19.11.2013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99C6-6A55-4AE5-BFC4-C6C85567A70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4614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71DA-8670-4120-98D4-297A954BF5DD}" type="datetimeFigureOut">
              <a:rPr lang="tr-TR" smtClean="0"/>
              <a:t>19.11.2013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99C6-6A55-4AE5-BFC4-C6C85567A70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0055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71DA-8670-4120-98D4-297A954BF5DD}" type="datetimeFigureOut">
              <a:rPr lang="tr-TR" smtClean="0"/>
              <a:t>19.11.2013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99C6-6A55-4AE5-BFC4-C6C85567A70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9040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71DA-8670-4120-98D4-297A954BF5DD}" type="datetimeFigureOut">
              <a:rPr lang="tr-TR" smtClean="0"/>
              <a:t>19.11.2013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99C6-6A55-4AE5-BFC4-C6C85567A70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94739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71DA-8670-4120-98D4-297A954BF5DD}" type="datetimeFigureOut">
              <a:rPr lang="tr-TR" smtClean="0"/>
              <a:t>19.11.2013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99C6-6A55-4AE5-BFC4-C6C85567A70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1616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71DA-8670-4120-98D4-297A954BF5DD}" type="datetimeFigureOut">
              <a:rPr lang="tr-TR" smtClean="0"/>
              <a:t>19.11.2013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99C6-6A55-4AE5-BFC4-C6C85567A70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12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71DA-8670-4120-98D4-297A954BF5DD}" type="datetimeFigureOut">
              <a:rPr lang="tr-TR" smtClean="0"/>
              <a:t>19.11.2013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99C6-6A55-4AE5-BFC4-C6C85567A70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2616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71DA-8670-4120-98D4-297A954BF5DD}" type="datetimeFigureOut">
              <a:rPr lang="tr-TR" smtClean="0"/>
              <a:t>19.11.2013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99C6-6A55-4AE5-BFC4-C6C85567A70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053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71DA-8670-4120-98D4-297A954BF5DD}" type="datetimeFigureOut">
              <a:rPr lang="tr-TR" smtClean="0"/>
              <a:t>19.11.2013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99C6-6A55-4AE5-BFC4-C6C85567A70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9279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71DA-8670-4120-98D4-297A954BF5DD}" type="datetimeFigureOut">
              <a:rPr lang="tr-TR" smtClean="0"/>
              <a:t>19.11.2013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99C6-6A55-4AE5-BFC4-C6C85567A70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1012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771DA-8670-4120-98D4-297A954BF5DD}" type="datetimeFigureOut">
              <a:rPr lang="tr-TR" smtClean="0"/>
              <a:t>19.11.2013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099C6-6A55-4AE5-BFC4-C6C85567A70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9440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763688" y="235974"/>
            <a:ext cx="5343128" cy="1680858"/>
          </a:xfrm>
          <a:prstGeom prst="wedgeRectCallout">
            <a:avLst>
              <a:gd name="adj1" fmla="val -20759"/>
              <a:gd name="adj2" fmla="val 13801"/>
            </a:avLst>
          </a:prstGeom>
          <a:solidFill>
            <a:srgbClr val="FFCCFF">
              <a:alpha val="50195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İŞLEM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ÖNCELİĞİ</a:t>
            </a:r>
            <a:endParaRPr kumimoji="0" lang="tr-TR" alt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179512" y="5013176"/>
            <a:ext cx="8784976" cy="1656184"/>
          </a:xfrm>
          <a:prstGeom prst="wedgeRectCallout">
            <a:avLst>
              <a:gd name="adj1" fmla="val -6593"/>
              <a:gd name="adj2" fmla="val -43958"/>
            </a:avLst>
          </a:prstGeom>
          <a:solidFill>
            <a:srgbClr val="FFCCFF">
              <a:alpha val="50195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ÖMER ASKERDEN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PİRİ MEHMET PAŞA ORTAOKULU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UZMAN İLKÖĞRETİM MATEMATİK ÖĞRETMENİ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	</a:t>
            </a:r>
            <a:endParaRPr kumimoji="0" lang="tr-TR" alt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50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2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53" y="260190"/>
            <a:ext cx="6984776" cy="2985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751506" y="3789040"/>
            <a:ext cx="5544616" cy="194421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89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( 4</a:t>
            </a:r>
            <a:r>
              <a:rPr kumimoji="0" lang="tr-TR" altLang="tr-TR" sz="4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3</a:t>
            </a:r>
            <a:r>
              <a:rPr kumimoji="0" lang="tr-TR" altLang="tr-T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: 32 ) + 32 :  8 – 3 </a:t>
            </a:r>
            <a:r>
              <a:rPr kumimoji="0" lang="tr-TR" alt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X</a:t>
            </a:r>
            <a:r>
              <a:rPr kumimoji="0" lang="tr-TR" altLang="tr-T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2 + 2=?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(64 : 32) +4-6+2=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altLang="tr-TR" sz="3200" b="1" dirty="0" smtClean="0">
                <a:cs typeface="Arial" pitchFamily="34" charset="0"/>
              </a:rPr>
              <a:t>2+4-6+2=6-6+2=0+2=2</a:t>
            </a:r>
            <a:endParaRPr kumimoji="0" lang="tr-TR" alt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635896" y="2420888"/>
            <a:ext cx="1728192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445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2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3060"/>
            <a:ext cx="7416824" cy="2783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979712" y="4149080"/>
            <a:ext cx="4824536" cy="17281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89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( 10</a:t>
            </a:r>
            <a:r>
              <a:rPr kumimoji="0" lang="tr-TR" altLang="tr-TR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2</a:t>
            </a:r>
            <a:r>
              <a:rPr kumimoji="0" lang="tr-TR" alt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: 5</a:t>
            </a:r>
            <a:r>
              <a:rPr kumimoji="0" lang="tr-TR" altLang="tr-TR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2</a:t>
            </a:r>
            <a:r>
              <a:rPr kumimoji="0" lang="tr-TR" alt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) x 5 + 4 </a:t>
            </a:r>
            <a:r>
              <a:rPr kumimoji="0" lang="tr-TR" alt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X</a:t>
            </a:r>
            <a:r>
              <a:rPr kumimoji="0" lang="tr-TR" alt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3 – 48 </a:t>
            </a:r>
            <a:r>
              <a:rPr kumimoji="0" lang="tr-TR" alt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:</a:t>
            </a:r>
            <a:r>
              <a:rPr kumimoji="0" lang="tr-TR" alt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4 -15=?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(100 : 25)x5+12-12-15=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altLang="tr-TR" sz="2400" b="1" dirty="0" smtClean="0">
                <a:cs typeface="Arial" pitchFamily="34" charset="0"/>
              </a:rPr>
              <a:t>4.5+0-15=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20-15=5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67544" y="2054331"/>
            <a:ext cx="1728192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929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oru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5347"/>
            <a:ext cx="783715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17" y="2708919"/>
            <a:ext cx="6021867" cy="37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06317" y="1412776"/>
            <a:ext cx="1944216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6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oru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451198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433637"/>
            <a:ext cx="6462291" cy="401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466440" y="1332069"/>
            <a:ext cx="1944216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6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86" y="3140968"/>
            <a:ext cx="4986893" cy="3502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486657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22740" y="1772816"/>
            <a:ext cx="1944216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6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5664"/>
            <a:ext cx="8466914" cy="207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708920"/>
            <a:ext cx="7116085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533" y="1407113"/>
            <a:ext cx="1944216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6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944500"/>
            <a:ext cx="6644137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82" y="116632"/>
            <a:ext cx="6662265" cy="2827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131840" y="1991455"/>
            <a:ext cx="1440160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6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824536" cy="286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47" y="3393006"/>
            <a:ext cx="4795513" cy="3339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707904" y="2165989"/>
            <a:ext cx="1944216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6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76" y="2470345"/>
            <a:ext cx="4316524" cy="4175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6552728" cy="234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195725" y="1520788"/>
            <a:ext cx="1944216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6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6696744" cy="293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56992"/>
            <a:ext cx="5849265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60137" y="2188426"/>
            <a:ext cx="1459535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6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755576" y="2060848"/>
            <a:ext cx="7344816" cy="2808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 smtClean="0"/>
              <a:t>İŞLEM ÖNCELİĞİ</a:t>
            </a:r>
          </a:p>
          <a:p>
            <a:pPr algn="ctr"/>
            <a:r>
              <a:rPr lang="tr-TR" sz="6600" b="1" dirty="0" smtClean="0"/>
              <a:t>MATEMATİK 5,6</a:t>
            </a:r>
            <a:endParaRPr lang="tr-TR" sz="6600" b="1" dirty="0"/>
          </a:p>
        </p:txBody>
      </p:sp>
    </p:spTree>
    <p:extLst>
      <p:ext uri="{BB962C8B-B14F-4D97-AF65-F5344CB8AC3E}">
        <p14:creationId xmlns:p14="http://schemas.microsoft.com/office/powerpoint/2010/main" val="259429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68960"/>
            <a:ext cx="661057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39"/>
            <a:ext cx="7416824" cy="2687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95736" y="1872547"/>
            <a:ext cx="1577093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6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39"/>
            <a:ext cx="5112568" cy="4412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74" y="4601272"/>
            <a:ext cx="5408845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627784" y="3702448"/>
            <a:ext cx="1224136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6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1" y="2708920"/>
            <a:ext cx="5991066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83" y="116632"/>
            <a:ext cx="6869291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961476" y="1484784"/>
            <a:ext cx="1818436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6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8" y="2996952"/>
            <a:ext cx="6408323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6712"/>
            <a:ext cx="8335244" cy="191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339752" y="1363299"/>
            <a:ext cx="1944216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40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200800" cy="3959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169346"/>
            <a:ext cx="7605261" cy="19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23527" y="2168315"/>
            <a:ext cx="5904657" cy="540605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95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08920"/>
            <a:ext cx="6480720" cy="3801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266518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533" y="1412776"/>
            <a:ext cx="1944216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6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780928"/>
            <a:ext cx="7465789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8537102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251518" y="1556792"/>
            <a:ext cx="2160241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83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619672" y="235974"/>
            <a:ext cx="5343128" cy="840429"/>
          </a:xfrm>
          <a:prstGeom prst="wedgeRectCallout">
            <a:avLst>
              <a:gd name="adj1" fmla="val -20759"/>
              <a:gd name="adj2" fmla="val 13801"/>
            </a:avLst>
          </a:prstGeom>
          <a:solidFill>
            <a:srgbClr val="FFCCFF">
              <a:alpha val="50195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HAZIRLAYAN</a:t>
            </a:r>
            <a:endParaRPr kumimoji="0" lang="tr-TR" alt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179512" y="4653136"/>
            <a:ext cx="8784976" cy="1957536"/>
          </a:xfrm>
          <a:prstGeom prst="wedgeRectCallout">
            <a:avLst>
              <a:gd name="adj1" fmla="val -6593"/>
              <a:gd name="adj2" fmla="val -43958"/>
            </a:avLst>
          </a:prstGeom>
          <a:solidFill>
            <a:srgbClr val="FFCCFF">
              <a:alpha val="50195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4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ÖMER ASKERDEN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PİRİ MEHMET PAŞA ORTAOKULU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UZMAN İLKÖĞRETİMMATEMATİK ÖĞRETMENİ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	</a:t>
            </a:r>
            <a:r>
              <a:rPr kumimoji="0" lang="tr-TR" altLang="tr-TR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2"/>
              </a:rPr>
              <a:t>omeraskerden@hotmail.com.tr</a:t>
            </a: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65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95546" y="836712"/>
            <a:ext cx="8712968" cy="520142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İŞLEM SIRASI ( İŞLEM ÖNCELİĞİ ) :</a:t>
            </a:r>
          </a:p>
          <a:p>
            <a:r>
              <a:rPr lang="tr-TR" sz="2400" b="1" dirty="0" smtClean="0"/>
              <a:t>Aritmetikte işlemler belirli kurallara göre uygulanır.</a:t>
            </a:r>
          </a:p>
          <a:p>
            <a:endParaRPr lang="tr-TR" sz="2400" b="1" dirty="0" smtClean="0"/>
          </a:p>
          <a:p>
            <a:r>
              <a:rPr lang="tr-TR" sz="2000" b="1" dirty="0" smtClean="0"/>
              <a:t> 1) Kuvvet işlemi yapılır</a:t>
            </a:r>
            <a:r>
              <a:rPr lang="tr-TR" sz="2000" b="1" dirty="0" smtClean="0"/>
              <a:t>.</a:t>
            </a:r>
          </a:p>
          <a:p>
            <a:endParaRPr lang="tr-TR" sz="2000" b="1" dirty="0" smtClean="0"/>
          </a:p>
          <a:p>
            <a:r>
              <a:rPr lang="tr-TR" sz="2000" b="1" dirty="0" smtClean="0"/>
              <a:t> 2) Parantez içi içten dışa doğru yapılır. </a:t>
            </a:r>
            <a:endParaRPr lang="tr-TR" sz="2000" b="1" dirty="0" smtClean="0"/>
          </a:p>
          <a:p>
            <a:r>
              <a:rPr lang="tr-TR" sz="2000" b="1" dirty="0" smtClean="0"/>
              <a:t>(</a:t>
            </a:r>
            <a:r>
              <a:rPr lang="tr-TR" sz="2000" b="1" dirty="0" smtClean="0"/>
              <a:t>Küçük parantez, köşeli parantez, küme parantezi gibi) </a:t>
            </a:r>
            <a:endParaRPr lang="tr-TR" sz="2000" b="1" dirty="0" smtClean="0"/>
          </a:p>
          <a:p>
            <a:r>
              <a:rPr lang="tr-TR" sz="2000" b="1" dirty="0" smtClean="0"/>
              <a:t>{[(…)]}</a:t>
            </a:r>
          </a:p>
          <a:p>
            <a:endParaRPr lang="tr-TR" sz="2000" b="1" dirty="0" smtClean="0"/>
          </a:p>
          <a:p>
            <a:r>
              <a:rPr lang="tr-TR" sz="2000" b="1" dirty="0" smtClean="0"/>
              <a:t>3) </a:t>
            </a:r>
            <a:r>
              <a:rPr lang="tr-TR" sz="2000" b="1" dirty="0" smtClean="0"/>
              <a:t>Parantez </a:t>
            </a:r>
            <a:r>
              <a:rPr lang="tr-TR" sz="2000" b="1" dirty="0" smtClean="0"/>
              <a:t>yoksa soldan sağa doğru aşağıdaki sıralamaya göre işlemler </a:t>
            </a:r>
            <a:r>
              <a:rPr lang="tr-TR" sz="2000" b="1" dirty="0" smtClean="0"/>
              <a:t>yapılır. </a:t>
            </a:r>
          </a:p>
          <a:p>
            <a:r>
              <a:rPr lang="tr-TR" sz="2000" b="1" dirty="0" smtClean="0"/>
              <a:t>4) </a:t>
            </a:r>
            <a:r>
              <a:rPr lang="tr-TR" sz="2000" b="1" dirty="0" smtClean="0"/>
              <a:t>Çarpma veya bölme yapılır</a:t>
            </a:r>
            <a:r>
              <a:rPr lang="tr-TR" sz="2000" b="1" dirty="0" smtClean="0"/>
              <a:t>.</a:t>
            </a:r>
          </a:p>
          <a:p>
            <a:endParaRPr lang="tr-TR" sz="2000" b="1" dirty="0" smtClean="0"/>
          </a:p>
          <a:p>
            <a:r>
              <a:rPr lang="tr-TR" sz="2000" b="1" dirty="0" smtClean="0"/>
              <a:t>5</a:t>
            </a:r>
            <a:r>
              <a:rPr lang="tr-TR" sz="2000" b="1" dirty="0" smtClean="0"/>
              <a:t>) </a:t>
            </a:r>
            <a:r>
              <a:rPr lang="tr-TR" sz="2000" b="1" dirty="0" smtClean="0"/>
              <a:t>Toplama veya çıkarma yapılır</a:t>
            </a:r>
            <a:r>
              <a:rPr lang="tr-TR" sz="2000" b="1" dirty="0" smtClean="0"/>
              <a:t>.</a:t>
            </a:r>
          </a:p>
          <a:p>
            <a:endParaRPr lang="tr-TR" sz="2000" b="1" dirty="0" smtClean="0"/>
          </a:p>
          <a:p>
            <a:r>
              <a:rPr lang="tr-TR" sz="2000" b="1" dirty="0" smtClean="0"/>
              <a:t>6) </a:t>
            </a:r>
            <a:r>
              <a:rPr lang="tr-TR" sz="2000" b="1" dirty="0" smtClean="0"/>
              <a:t>Eğer </a:t>
            </a:r>
            <a:r>
              <a:rPr lang="tr-TR" sz="2000" b="1" dirty="0"/>
              <a:t>iki aynı öncelik </a:t>
            </a:r>
            <a:r>
              <a:rPr lang="tr-TR" sz="2000" b="1" dirty="0" smtClean="0"/>
              <a:t>yan yana </a:t>
            </a:r>
            <a:r>
              <a:rPr lang="tr-TR" sz="2000" b="1" dirty="0"/>
              <a:t>ise çarpma-bölme veya toplama-çıkarma öncelik hakkı her zaman soldakinindir</a:t>
            </a:r>
            <a:r>
              <a:rPr lang="tr-TR" sz="2000" b="1" dirty="0" smtClean="0"/>
              <a:t>.</a:t>
            </a:r>
            <a:endParaRPr lang="tr-TR" sz="2000" b="1" dirty="0"/>
          </a:p>
        </p:txBody>
      </p:sp>
      <p:sp>
        <p:nvSpPr>
          <p:cNvPr id="2" name="Dikdörtgen 1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2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94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7659208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339752" y="3573016"/>
            <a:ext cx="4032448" cy="13681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189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 </a:t>
            </a:r>
            <a:r>
              <a:rPr kumimoji="0" lang="tr-TR" alt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Arial" pitchFamily="34" charset="0"/>
              </a:rPr>
              <a:t>12 + 12  : 12  + 12=?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Arial" pitchFamily="34" charset="0"/>
              </a:rPr>
              <a:t>      12+1+12=25</a:t>
            </a:r>
            <a:br>
              <a:rPr kumimoji="0" lang="tr-TR" alt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Arial" pitchFamily="34" charset="0"/>
              </a:rPr>
            </a:br>
            <a:endParaRPr kumimoji="0" lang="tr-TR" altLang="tr-T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788024" y="1620101"/>
            <a:ext cx="2160241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3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476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2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7992888" cy="2859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763688" y="3645024"/>
            <a:ext cx="4680520" cy="13681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18221404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 </a:t>
            </a:r>
            <a:r>
              <a:rPr kumimoji="0" lang="tr-TR" alt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Arial" pitchFamily="34" charset="0"/>
              </a:rPr>
              <a:t>24 – 8 . 3 + 5 : 1=?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Arial" pitchFamily="34" charset="0"/>
              </a:rPr>
              <a:t>24 - 24 + 5=0 + 5 = 5</a:t>
            </a:r>
            <a:endParaRPr kumimoji="0" lang="tr-TR" alt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407139" y="2082035"/>
            <a:ext cx="2160241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03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2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7488832" cy="303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843808" y="4293096"/>
            <a:ext cx="2952328" cy="108012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89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 </a:t>
            </a:r>
            <a:r>
              <a:rPr kumimoji="0" lang="tr-TR" alt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Arial" pitchFamily="34" charset="0"/>
              </a:rPr>
              <a:t>45: 45 +10.10 =?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Arial" pitchFamily="34" charset="0"/>
              </a:rPr>
              <a:t>  1+100=101</a:t>
            </a:r>
            <a:endParaRPr kumimoji="0" lang="tr-TR" altLang="tr-TR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51720" y="2420888"/>
            <a:ext cx="2160241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404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2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843808" y="4293096"/>
            <a:ext cx="3960440" cy="108012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89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 </a:t>
            </a:r>
            <a:r>
              <a:rPr kumimoji="0" lang="tr-TR" alt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Arial" pitchFamily="34" charset="0"/>
              </a:rPr>
              <a:t>(25-15) : (30 : 3) =?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Arial" pitchFamily="34" charset="0"/>
              </a:rPr>
              <a:t>  10 : 10=1</a:t>
            </a:r>
            <a:endParaRPr kumimoji="0" lang="tr-TR" altLang="tr-TR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760095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072487" y="2132856"/>
            <a:ext cx="1923449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498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632"/>
            <a:ext cx="8045129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933823" y="4005064"/>
            <a:ext cx="4536504" cy="13681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89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   40  + 32 :  8 – 40 . 1 + 2=?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altLang="tr-TR" sz="2400" b="1" dirty="0" smtClean="0">
                <a:cs typeface="Arial" pitchFamily="34" charset="0"/>
              </a:rPr>
              <a:t>40 + 4 - 40 + 2=6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7757" y="1769767"/>
            <a:ext cx="2160241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3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49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b="1" dirty="0">
                <a:latin typeface="Arial" pitchFamily="34" charset="0"/>
                <a:cs typeface="Arial" pitchFamily="34" charset="0"/>
                <a:hlinkClick r:id="rId2"/>
              </a:rPr>
              <a:t>omeraskerden@hotmail.com.tr</a:t>
            </a:r>
            <a:endParaRPr lang="tr-TR" altLang="tr-TR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191729" y="188640"/>
            <a:ext cx="8700751" cy="16561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tx1"/>
                </a:solidFill>
              </a:rPr>
              <a:t>(42-12) :  2 . 3 + 11 – ( 15 – 8 )=? İşleminin sonucu aşağıdakilerden hangisidir?</a:t>
            </a:r>
          </a:p>
          <a:p>
            <a:endParaRPr lang="tr-TR" sz="2400" b="1" dirty="0">
              <a:solidFill>
                <a:schemeClr val="tx1"/>
              </a:solidFill>
            </a:endParaRPr>
          </a:p>
          <a:p>
            <a:r>
              <a:rPr lang="tr-TR" sz="2400" b="1" dirty="0" smtClean="0">
                <a:solidFill>
                  <a:schemeClr val="tx1"/>
                </a:solidFill>
              </a:rPr>
              <a:t> 	a) 15		b) 12		c) 9		d) 10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272089" y="3967608"/>
            <a:ext cx="4897495" cy="9541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tr-TR" sz="2800" b="1" dirty="0"/>
              <a:t>(42-12) :  2 . 3 + 11 – ( 15 – 8 </a:t>
            </a:r>
            <a:r>
              <a:rPr lang="tr-TR" sz="2800" b="1" dirty="0" smtClean="0"/>
              <a:t>)=?</a:t>
            </a:r>
          </a:p>
          <a:p>
            <a:r>
              <a:rPr lang="tr-TR" sz="2800" b="1" dirty="0" smtClean="0"/>
              <a:t>30 : 6 + 11 – 7= 5 + 4 = 9 </a:t>
            </a:r>
            <a:endParaRPr lang="tr-TR" sz="2800" dirty="0"/>
          </a:p>
        </p:txBody>
      </p:sp>
      <p:sp>
        <p:nvSpPr>
          <p:cNvPr id="5" name="Dikdörtgen 4"/>
          <p:cNvSpPr/>
          <p:nvPr/>
        </p:nvSpPr>
        <p:spPr>
          <a:xfrm>
            <a:off x="3923928" y="917808"/>
            <a:ext cx="2160241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019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313</Words>
  <Application>Microsoft Office PowerPoint</Application>
  <PresentationFormat>Ekran Gösterisi (4:3)</PresentationFormat>
  <Paragraphs>81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27</cp:revision>
  <dcterms:created xsi:type="dcterms:W3CDTF">2013-10-07T04:35:54Z</dcterms:created>
  <dcterms:modified xsi:type="dcterms:W3CDTF">2013-11-19T18:19:24Z</dcterms:modified>
</cp:coreProperties>
</file>